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10/16/2014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3124" y="374365"/>
            <a:ext cx="10758617" cy="124025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Who is Hermes?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3023" y="2042983"/>
            <a:ext cx="2675152" cy="2150075"/>
          </a:xfrm>
          <a:noFill/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TopLeft"/>
            <a:lightRig rig="threePt" dir="t"/>
          </a:scene3d>
        </p:spPr>
        <p:txBody>
          <a:bodyPr>
            <a:normAutofit/>
          </a:bodyPr>
          <a:lstStyle/>
          <a:p>
            <a:r>
              <a:rPr lang="en-US" sz="3000" dirty="0" smtClean="0">
                <a:latin typeface="Comic Sans MS" panose="030F0702030302020204" pitchFamily="66" charset="0"/>
              </a:rPr>
              <a:t>God of:</a:t>
            </a:r>
          </a:p>
          <a:p>
            <a:r>
              <a:rPr lang="en-US" sz="2400" dirty="0" smtClean="0">
                <a:latin typeface="Comic Sans MS" panose="030F0702030302020204" pitchFamily="66" charset="0"/>
              </a:rPr>
              <a:t>Travel, trade, literature,  and astronomy</a:t>
            </a:r>
            <a:endParaRPr lang="en-US" sz="2400" dirty="0">
              <a:latin typeface="Comic Sans MS" panose="030F0702030302020204" pitchFamily="66" charset="0"/>
            </a:endParaRPr>
          </a:p>
        </p:txBody>
      </p:sp>
      <p:pic>
        <p:nvPicPr>
          <p:cNvPr id="1026" name="Picture 2" descr="Hermes, herald of the gods | Greek vase, Athenian red figure lekyth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848" y="168419"/>
            <a:ext cx="2487913" cy="3900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88194" y="1820564"/>
            <a:ext cx="14828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Zeus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9201665" y="1820564"/>
            <a:ext cx="14580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Maia</a:t>
            </a:r>
            <a:endParaRPr lang="en-US" sz="2800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8781535" y="2343784"/>
            <a:ext cx="749643" cy="7742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7974227" y="2265405"/>
            <a:ext cx="659027" cy="8526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023654" y="3212757"/>
            <a:ext cx="1433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B0F0"/>
                </a:solidFill>
              </a:rPr>
              <a:t>Hermes</a:t>
            </a:r>
            <a:endParaRPr lang="en-US" sz="2800" dirty="0">
              <a:solidFill>
                <a:srgbClr val="00B0F0"/>
              </a:solidFill>
            </a:endParaRPr>
          </a:p>
        </p:txBody>
      </p:sp>
      <p:pic>
        <p:nvPicPr>
          <p:cNvPr id="1028" name="Picture 4" descr="http://img1.wikia.nocookie.net/__cb20120518234005/mythology/images/0/0d/Hermes'_Sandals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8" t="11505" r="7937" b="3540"/>
          <a:stretch/>
        </p:blipFill>
        <p:spPr bwMode="auto">
          <a:xfrm>
            <a:off x="8388307" y="399785"/>
            <a:ext cx="1626715" cy="1186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lecomptep2.wikispaces.com/file/view/wanddeja.jpg/89871467/336x218/wanddej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2308" y="3050558"/>
            <a:ext cx="2112850" cy="1370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29513" y="5140411"/>
            <a:ext cx="63472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Roles: Messenger, Guides souls to the Underworld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87761" y="4604950"/>
            <a:ext cx="31509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Georgia" panose="02040502050405020303" pitchFamily="18" charset="0"/>
              </a:rPr>
              <a:t>Pan, </a:t>
            </a:r>
            <a:r>
              <a:rPr lang="en-US" sz="2400" dirty="0" err="1" smtClean="0">
                <a:latin typeface="Georgia" panose="02040502050405020303" pitchFamily="18" charset="0"/>
              </a:rPr>
              <a:t>Abderus</a:t>
            </a:r>
            <a:r>
              <a:rPr lang="en-US" sz="2400" dirty="0" smtClean="0">
                <a:latin typeface="Georgia" panose="02040502050405020303" pitchFamily="18" charset="0"/>
              </a:rPr>
              <a:t>, </a:t>
            </a:r>
            <a:r>
              <a:rPr lang="en-US" sz="2400" dirty="0" err="1" smtClean="0">
                <a:latin typeface="Georgia" panose="02040502050405020303" pitchFamily="18" charset="0"/>
              </a:rPr>
              <a:t>Hermaphroditus</a:t>
            </a:r>
            <a:r>
              <a:rPr lang="en-US" sz="2400" dirty="0" smtClean="0">
                <a:latin typeface="Georgia" panose="02040502050405020303" pitchFamily="18" charset="0"/>
              </a:rPr>
              <a:t> </a:t>
            </a:r>
            <a:endParaRPr lang="en-US" sz="2400" dirty="0">
              <a:latin typeface="Georgia" panose="02040502050405020303" pitchFamily="18" charset="0"/>
            </a:endParaRPr>
          </a:p>
        </p:txBody>
      </p:sp>
      <p:cxnSp>
        <p:nvCxnSpPr>
          <p:cNvPr id="16" name="Straight Arrow Connector 15"/>
          <p:cNvCxnSpPr>
            <a:stCxn id="12" idx="2"/>
          </p:cNvCxnSpPr>
          <p:nvPr/>
        </p:nvCxnSpPr>
        <p:spPr>
          <a:xfrm>
            <a:off x="8740346" y="3735977"/>
            <a:ext cx="0" cy="8689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3022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what did </a:t>
            </a:r>
            <a:r>
              <a:rPr lang="en-US" sz="4800" dirty="0" err="1" smtClean="0"/>
              <a:t>hermes</a:t>
            </a:r>
            <a:r>
              <a:rPr lang="en-US" sz="4800" dirty="0" smtClean="0"/>
              <a:t> accomplish?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1131" y="2858759"/>
            <a:ext cx="10131425" cy="3649133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>
                <a:solidFill>
                  <a:srgbClr val="00B0F0"/>
                </a:solidFill>
              </a:rPr>
              <a:t>1</a:t>
            </a:r>
            <a:r>
              <a:rPr lang="en-US" sz="2800" baseline="30000" dirty="0" smtClean="0">
                <a:solidFill>
                  <a:srgbClr val="00B0F0"/>
                </a:solidFill>
              </a:rPr>
              <a:t>st</a:t>
            </a:r>
            <a:r>
              <a:rPr lang="en-US" sz="2800" dirty="0" smtClean="0">
                <a:solidFill>
                  <a:srgbClr val="00B0F0"/>
                </a:solidFill>
              </a:rPr>
              <a:t> Lyre! (Made it when he was a baby)</a:t>
            </a:r>
          </a:p>
          <a:p>
            <a:r>
              <a:rPr lang="en-US" sz="2800" dirty="0" smtClean="0">
                <a:solidFill>
                  <a:srgbClr val="00B0F0"/>
                </a:solidFill>
              </a:rPr>
              <a:t>Helped Perseus in his quest to slay Medusa</a:t>
            </a:r>
          </a:p>
          <a:p>
            <a:r>
              <a:rPr lang="en-US" sz="2800" dirty="0" smtClean="0">
                <a:solidFill>
                  <a:srgbClr val="00B0F0"/>
                </a:solidFill>
              </a:rPr>
              <a:t>Assisted Odysseus in an encounter with the witch Kirke</a:t>
            </a:r>
          </a:p>
          <a:p>
            <a:r>
              <a:rPr lang="en-US" sz="2800" dirty="0" smtClean="0">
                <a:solidFill>
                  <a:srgbClr val="00B0F0"/>
                </a:solidFill>
              </a:rPr>
              <a:t>Turned Princess Agraulos into stone after she attempted to stop Hermes from visiting her sister Herse </a:t>
            </a:r>
          </a:p>
          <a:p>
            <a:r>
              <a:rPr lang="en-US" sz="2800" dirty="0" smtClean="0">
                <a:solidFill>
                  <a:srgbClr val="00B0F0"/>
                </a:solidFill>
              </a:rPr>
              <a:t>Rescued Zeus’ babe, Io, from some giant</a:t>
            </a:r>
          </a:p>
          <a:p>
            <a:r>
              <a:rPr lang="en-US" sz="2800" dirty="0" smtClean="0">
                <a:solidFill>
                  <a:srgbClr val="00B0F0"/>
                </a:solidFill>
              </a:rPr>
              <a:t>Helped create Pandora (first woman)</a:t>
            </a:r>
          </a:p>
          <a:p>
            <a:endParaRPr lang="en-US" sz="2800" dirty="0" smtClean="0">
              <a:solidFill>
                <a:srgbClr val="00B0F0"/>
              </a:solidFill>
            </a:endParaRPr>
          </a:p>
          <a:p>
            <a:endParaRPr lang="en-US" sz="2800" dirty="0" smtClean="0">
              <a:solidFill>
                <a:srgbClr val="00B0F0"/>
              </a:solidFill>
            </a:endParaRPr>
          </a:p>
          <a:p>
            <a:endParaRPr lang="en-US" dirty="0" smtClean="0"/>
          </a:p>
        </p:txBody>
      </p:sp>
      <p:pic>
        <p:nvPicPr>
          <p:cNvPr id="2050" name="Picture 2" descr="Hermes, messenger of the gods, with kerykeion | Greek vase, Athenian red figure Panathenaic ampho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7901" y="107091"/>
            <a:ext cx="2066012" cy="3398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ermes Ly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9273" y="4298907"/>
            <a:ext cx="1746566" cy="2496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2876" y="4394371"/>
            <a:ext cx="2105025" cy="217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300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extras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661" y="1820791"/>
            <a:ext cx="10131425" cy="3649133"/>
          </a:xfrm>
        </p:spPr>
        <p:txBody>
          <a:bodyPr>
            <a:normAutofit fontScale="92500"/>
          </a:bodyPr>
          <a:lstStyle/>
          <a:p>
            <a:r>
              <a:rPr lang="en-US" sz="2800" dirty="0" smtClean="0"/>
              <a:t>Invented alphanumeric language, and is an author of many other inventions</a:t>
            </a:r>
          </a:p>
          <a:p>
            <a:r>
              <a:rPr lang="en-US" sz="2800" dirty="0" smtClean="0"/>
              <a:t>Cunning, but helpful</a:t>
            </a:r>
          </a:p>
          <a:p>
            <a:r>
              <a:rPr lang="en-US" sz="2800" dirty="0" smtClean="0"/>
              <a:t>His frequent communication with humans had him promote social intercourse, and he was friendly towards men</a:t>
            </a:r>
          </a:p>
          <a:p>
            <a:r>
              <a:rPr lang="en-US" sz="2800" dirty="0" smtClean="0"/>
              <a:t>Often portrayed as a handsome, young bearded man.</a:t>
            </a:r>
          </a:p>
          <a:p>
            <a:r>
              <a:rPr lang="en-US" sz="2800" dirty="0" smtClean="0"/>
              <a:t>Like all the other Greek gods, he had human emotions and judgments.</a:t>
            </a:r>
            <a:endParaRPr lang="en-US" sz="2800" dirty="0"/>
          </a:p>
        </p:txBody>
      </p:sp>
      <p:pic>
        <p:nvPicPr>
          <p:cNvPr id="1026" name="Picture 2" descr="Mercury (Hermes), messenger of the gods, with caduceus | Roman fresco Pompei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6250" y="207025"/>
            <a:ext cx="2439344" cy="1858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1" y="214156"/>
            <a:ext cx="3561890" cy="18517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47654" y="5308468"/>
            <a:ext cx="2035572" cy="1436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9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Works cited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47351" y="1977081"/>
            <a:ext cx="104702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Atsma</a:t>
            </a:r>
            <a:r>
              <a:rPr lang="en-US" sz="2400" dirty="0"/>
              <a:t>, Aaron J. "HERMES." </a:t>
            </a:r>
            <a:r>
              <a:rPr lang="en-US" sz="2400" i="1" dirty="0" err="1"/>
              <a:t>Theoi</a:t>
            </a:r>
            <a:r>
              <a:rPr lang="en-US" sz="2400" i="1" dirty="0"/>
              <a:t> Greek Mythology</a:t>
            </a:r>
            <a:r>
              <a:rPr lang="en-US" sz="2400" dirty="0"/>
              <a:t>. Amazon, 2011. Web. 16 Oct. 2014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r>
              <a:rPr lang="en-US" sz="2400" dirty="0" err="1"/>
              <a:t>Leadbetter</a:t>
            </a:r>
            <a:r>
              <a:rPr lang="en-US" sz="2400" dirty="0"/>
              <a:t>, Ron. "Hermes." </a:t>
            </a:r>
            <a:r>
              <a:rPr lang="en-US" sz="2400" i="1" dirty="0"/>
              <a:t>Encyclopedia </a:t>
            </a:r>
            <a:r>
              <a:rPr lang="en-US" sz="2400" i="1" dirty="0" err="1"/>
              <a:t>Mythica</a:t>
            </a:r>
            <a:r>
              <a:rPr lang="en-US" sz="2400" dirty="0"/>
              <a:t>. MCMXCV - MMIX Encyclopedia </a:t>
            </a:r>
            <a:r>
              <a:rPr lang="en-US" sz="2400" dirty="0" err="1"/>
              <a:t>Mythica</a:t>
            </a:r>
            <a:r>
              <a:rPr lang="en-US" sz="2400" dirty="0"/>
              <a:t>, 08 Feb. 2006. Web. 15 Oct. 2014.</a:t>
            </a:r>
          </a:p>
        </p:txBody>
      </p:sp>
    </p:spTree>
    <p:extLst>
      <p:ext uri="{BB962C8B-B14F-4D97-AF65-F5344CB8AC3E}">
        <p14:creationId xmlns:p14="http://schemas.microsoft.com/office/powerpoint/2010/main" val="25116364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3F296A"/>
      </a:dk2>
      <a:lt2>
        <a:srgbClr val="EBEBEB"/>
      </a:lt2>
      <a:accent1>
        <a:srgbClr val="E84574"/>
      </a:accent1>
      <a:accent2>
        <a:srgbClr val="798FF2"/>
      </a:accent2>
      <a:accent3>
        <a:srgbClr val="95C369"/>
      </a:accent3>
      <a:accent4>
        <a:srgbClr val="EE875A"/>
      </a:accent4>
      <a:accent5>
        <a:srgbClr val="C363E8"/>
      </a:accent5>
      <a:accent6>
        <a:srgbClr val="6AADC8"/>
      </a:accent6>
      <a:hlink>
        <a:srgbClr val="FE80C7"/>
      </a:hlink>
      <a:folHlink>
        <a:srgbClr val="FBA3EC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61DDDE80-2DFA-4F2A-B66F-72059846BD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TC103457452[[fn=Celestial]]</Template>
  <TotalTime>96</TotalTime>
  <Words>167</Words>
  <Application>Microsoft Office PowerPoint</Application>
  <PresentationFormat>Widescreen</PresentationFormat>
  <Paragraphs>26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Comic Sans MS</vt:lpstr>
      <vt:lpstr>Georgia</vt:lpstr>
      <vt:lpstr>Times New Roman</vt:lpstr>
      <vt:lpstr>Celestial</vt:lpstr>
      <vt:lpstr>Who is Hermes?</vt:lpstr>
      <vt:lpstr>what did hermes accomplish?</vt:lpstr>
      <vt:lpstr>extras</vt:lpstr>
      <vt:lpstr>Works cited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 information about Hermes</dc:title>
  <dc:creator>Jinghui Lou</dc:creator>
  <cp:lastModifiedBy>Jinghui Lou</cp:lastModifiedBy>
  <cp:revision>13</cp:revision>
  <dcterms:created xsi:type="dcterms:W3CDTF">2014-10-16T05:00:39Z</dcterms:created>
  <dcterms:modified xsi:type="dcterms:W3CDTF">2014-10-17T03:11:30Z</dcterms:modified>
</cp:coreProperties>
</file>